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  <p:sldId id="261" r:id="rId7"/>
  </p:sldIdLst>
  <p:sldSz cx="18288000" cy="10287000"/>
  <p:notesSz cx="6858000" cy="9144000"/>
  <p:embeddedFontLs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Mukta Bold" panose="020B0604020202020204" charset="0"/>
      <p:regular r:id="rId12"/>
    </p:embeddedFont>
    <p:embeddedFont>
      <p:font typeface="Mukta Light" panose="020B0604020202020204" charset="0"/>
      <p:regular r:id="rId13"/>
    </p:embeddedFont>
    <p:embeddedFont>
      <p:font typeface="Prompt Light" panose="00000400000000000000" pitchFamily="2" charset="-34"/>
      <p:regular r:id="rId14"/>
      <p:italic r:id="rId15"/>
    </p:embeddedFont>
    <p:embeddedFont>
      <p:font typeface="Prompt Medium" panose="00000600000000000000" pitchFamily="2" charset="-34"/>
      <p:regular r:id="rId1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47" d="100"/>
          <a:sy n="47" d="100"/>
        </p:scale>
        <p:origin x="500" y="4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font" Target="fonts/font6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5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9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font" Target="fonts/font8.fntdata"/><Relationship Id="rId10" Type="http://schemas.openxmlformats.org/officeDocument/2006/relationships/font" Target="fonts/font3.fntdata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font" Target="fonts/font2.fntdata"/><Relationship Id="rId14" Type="http://schemas.openxmlformats.org/officeDocument/2006/relationships/font" Target="fonts/font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9/25/2025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340AE5B-9B6B-CEE3-D2F3-AF83485F773E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0" y="10134600"/>
            <a:ext cx="1543050" cy="15240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en-IN" sz="100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Confidential – Oracle Internal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7938046" y="4000500"/>
            <a:ext cx="9269909" cy="179472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499"/>
              </a:lnSpc>
            </a:pPr>
            <a:r>
              <a:rPr lang="en-US" sz="12900" b="1" dirty="0" err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AptoSaver</a:t>
            </a:r>
            <a:endParaRPr lang="en-US" sz="10749" b="1" dirty="0">
              <a:solidFill>
                <a:srgbClr val="C6BFEE"/>
              </a:solidFill>
              <a:latin typeface="Prompt Medium"/>
              <a:ea typeface="Prompt Medium"/>
              <a:cs typeface="Prompt Medium"/>
              <a:sym typeface="Prompt Medium"/>
            </a:endParaRPr>
          </a:p>
        </p:txBody>
      </p:sp>
      <p:sp>
        <p:nvSpPr>
          <p:cNvPr id="9" name="TextBox 9"/>
          <p:cNvSpPr txBox="1"/>
          <p:nvPr/>
        </p:nvSpPr>
        <p:spPr>
          <a:xfrm>
            <a:off x="7938045" y="5691737"/>
            <a:ext cx="9269909" cy="45204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000" i="1" dirty="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Crypto Fixed Deposit with 10%+ Yield &amp; Lottery on Aptos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7938045" y="6157680"/>
            <a:ext cx="9269909" cy="4664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000" dirty="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Bridging Web2 users into DeFi through familiar savings products</a:t>
            </a:r>
          </a:p>
        </p:txBody>
      </p:sp>
      <p:sp>
        <p:nvSpPr>
          <p:cNvPr id="14" name="TextBox 10">
            <a:extLst>
              <a:ext uri="{FF2B5EF4-FFF2-40B4-BE49-F238E27FC236}">
                <a16:creationId xmlns:a16="http://schemas.microsoft.com/office/drawing/2014/main" id="{033E6817-9720-53D0-F512-78A49DF95A8B}"/>
              </a:ext>
            </a:extLst>
          </p:cNvPr>
          <p:cNvSpPr txBox="1"/>
          <p:nvPr/>
        </p:nvSpPr>
        <p:spPr>
          <a:xfrm>
            <a:off x="7938044" y="8115300"/>
            <a:ext cx="9269909" cy="10002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3875"/>
              </a:lnSpc>
            </a:pPr>
            <a:r>
              <a:rPr lang="en-US" sz="2000" dirty="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by</a:t>
            </a:r>
            <a:endParaRPr lang="en-US" sz="2800" dirty="0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ctr">
              <a:lnSpc>
                <a:spcPts val="3875"/>
              </a:lnSpc>
            </a:pPr>
            <a:r>
              <a:rPr lang="en-US" sz="2800" dirty="0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Team </a:t>
            </a:r>
            <a:r>
              <a:rPr lang="en-US" sz="2800" dirty="0" err="1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Dackers</a:t>
            </a:r>
            <a:endParaRPr lang="en-US" sz="2800" dirty="0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1430000" y="0"/>
            <a:ext cx="6858000" cy="10287000"/>
            <a:chOff x="0" y="0"/>
            <a:chExt cx="9144000" cy="13716000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16000"/>
            </a:xfrm>
            <a:custGeom>
              <a:avLst/>
              <a:gdLst/>
              <a:ahLst/>
              <a:cxnLst/>
              <a:rect l="l" t="t" r="r" b="b"/>
              <a:pathLst>
                <a:path w="9144000" h="13716000">
                  <a:moveTo>
                    <a:pt x="0" y="0"/>
                  </a:moveTo>
                  <a:lnTo>
                    <a:pt x="9144000" y="0"/>
                  </a:lnTo>
                  <a:lnTo>
                    <a:pt x="914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80046" y="1797100"/>
            <a:ext cx="9279434" cy="8382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DeFi Adoption Barriers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70521" y="3136255"/>
            <a:ext cx="4499670" cy="2769394"/>
            <a:chOff x="0" y="0"/>
            <a:chExt cx="5999560" cy="3692525"/>
          </a:xfrm>
        </p:grpSpPr>
        <p:sp>
          <p:nvSpPr>
            <p:cNvPr id="10" name="Freeform 10"/>
            <p:cNvSpPr/>
            <p:nvPr/>
          </p:nvSpPr>
          <p:spPr>
            <a:xfrm>
              <a:off x="12700" y="12700"/>
              <a:ext cx="5974207" cy="3667125"/>
            </a:xfrm>
            <a:custGeom>
              <a:avLst/>
              <a:gdLst/>
              <a:ahLst/>
              <a:cxnLst/>
              <a:rect l="l" t="t" r="r" b="b"/>
              <a:pathLst>
                <a:path w="5974207" h="3667125">
                  <a:moveTo>
                    <a:pt x="0" y="172847"/>
                  </a:moveTo>
                  <a:cubicBezTo>
                    <a:pt x="0" y="77343"/>
                    <a:pt x="77597" y="0"/>
                    <a:pt x="173355" y="0"/>
                  </a:cubicBezTo>
                  <a:lnTo>
                    <a:pt x="5800852" y="0"/>
                  </a:lnTo>
                  <a:cubicBezTo>
                    <a:pt x="5896610" y="0"/>
                    <a:pt x="5974207" y="77343"/>
                    <a:pt x="5974207" y="172847"/>
                  </a:cubicBezTo>
                  <a:lnTo>
                    <a:pt x="5974207" y="3494278"/>
                  </a:lnTo>
                  <a:cubicBezTo>
                    <a:pt x="5974207" y="3589782"/>
                    <a:pt x="5896610" y="3667125"/>
                    <a:pt x="5800852" y="3667125"/>
                  </a:cubicBezTo>
                  <a:lnTo>
                    <a:pt x="173355" y="3667125"/>
                  </a:lnTo>
                  <a:cubicBezTo>
                    <a:pt x="77597" y="3667125"/>
                    <a:pt x="0" y="3589782"/>
                    <a:pt x="0" y="3494278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11" name="Freeform 11"/>
            <p:cNvSpPr/>
            <p:nvPr/>
          </p:nvSpPr>
          <p:spPr>
            <a:xfrm>
              <a:off x="0" y="0"/>
              <a:ext cx="5999607" cy="3692525"/>
            </a:xfrm>
            <a:custGeom>
              <a:avLst/>
              <a:gdLst/>
              <a:ahLst/>
              <a:cxnLst/>
              <a:rect l="l" t="t" r="r" b="b"/>
              <a:pathLst>
                <a:path w="5999607" h="3692525">
                  <a:moveTo>
                    <a:pt x="0" y="185547"/>
                  </a:moveTo>
                  <a:cubicBezTo>
                    <a:pt x="0" y="83058"/>
                    <a:pt x="83312" y="0"/>
                    <a:pt x="186055" y="0"/>
                  </a:cubicBezTo>
                  <a:lnTo>
                    <a:pt x="5813552" y="0"/>
                  </a:lnTo>
                  <a:lnTo>
                    <a:pt x="5813552" y="12700"/>
                  </a:lnTo>
                  <a:lnTo>
                    <a:pt x="5813552" y="0"/>
                  </a:lnTo>
                  <a:cubicBezTo>
                    <a:pt x="5916295" y="0"/>
                    <a:pt x="5999607" y="83058"/>
                    <a:pt x="5999607" y="185547"/>
                  </a:cubicBezTo>
                  <a:lnTo>
                    <a:pt x="5986907" y="185547"/>
                  </a:lnTo>
                  <a:lnTo>
                    <a:pt x="5999607" y="185547"/>
                  </a:lnTo>
                  <a:lnTo>
                    <a:pt x="5999607" y="3506978"/>
                  </a:lnTo>
                  <a:lnTo>
                    <a:pt x="5986907" y="3506978"/>
                  </a:lnTo>
                  <a:lnTo>
                    <a:pt x="5999607" y="3506978"/>
                  </a:lnTo>
                  <a:cubicBezTo>
                    <a:pt x="5999607" y="3609467"/>
                    <a:pt x="5916295" y="3692525"/>
                    <a:pt x="5813552" y="3692525"/>
                  </a:cubicBezTo>
                  <a:lnTo>
                    <a:pt x="5813552" y="3679825"/>
                  </a:lnTo>
                  <a:lnTo>
                    <a:pt x="5813552" y="3692525"/>
                  </a:lnTo>
                  <a:lnTo>
                    <a:pt x="186055" y="3692525"/>
                  </a:lnTo>
                  <a:lnTo>
                    <a:pt x="186055" y="3679825"/>
                  </a:lnTo>
                  <a:lnTo>
                    <a:pt x="186055" y="3692525"/>
                  </a:lnTo>
                  <a:cubicBezTo>
                    <a:pt x="83312" y="3692525"/>
                    <a:pt x="0" y="3609467"/>
                    <a:pt x="0" y="3506978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3506978"/>
                  </a:lnTo>
                  <a:lnTo>
                    <a:pt x="12700" y="3506978"/>
                  </a:lnTo>
                  <a:lnTo>
                    <a:pt x="25400" y="3506978"/>
                  </a:lnTo>
                  <a:cubicBezTo>
                    <a:pt x="25400" y="3595370"/>
                    <a:pt x="97282" y="3667125"/>
                    <a:pt x="186055" y="3667125"/>
                  </a:cubicBezTo>
                  <a:lnTo>
                    <a:pt x="5813552" y="3667125"/>
                  </a:lnTo>
                  <a:cubicBezTo>
                    <a:pt x="5902325" y="3667125"/>
                    <a:pt x="5974207" y="3595370"/>
                    <a:pt x="5974207" y="3506978"/>
                  </a:cubicBezTo>
                  <a:lnTo>
                    <a:pt x="5974207" y="185547"/>
                  </a:lnTo>
                  <a:cubicBezTo>
                    <a:pt x="5974207" y="97155"/>
                    <a:pt x="5902325" y="25400"/>
                    <a:pt x="5813552" y="25400"/>
                  </a:cubicBezTo>
                  <a:lnTo>
                    <a:pt x="186055" y="25400"/>
                  </a:lnTo>
                  <a:lnTo>
                    <a:pt x="186055" y="12700"/>
                  </a:lnTo>
                  <a:lnTo>
                    <a:pt x="186055" y="25400"/>
                  </a:lnTo>
                  <a:cubicBezTo>
                    <a:pt x="97282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id="12" name="TextBox 12"/>
          <p:cNvSpPr txBox="1"/>
          <p:nvPr/>
        </p:nvSpPr>
        <p:spPr>
          <a:xfrm>
            <a:off x="1407616" y="3463826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Complexity Fear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1407616" y="3991867"/>
            <a:ext cx="3825479" cy="1576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Web2 users intimidated by DeFi's technical complexity and volatility risks</a:t>
            </a:r>
          </a:p>
        </p:txBody>
      </p:sp>
      <p:grpSp>
        <p:nvGrpSpPr>
          <p:cNvPr id="14" name="Group 14"/>
          <p:cNvGrpSpPr/>
          <p:nvPr/>
        </p:nvGrpSpPr>
        <p:grpSpPr>
          <a:xfrm>
            <a:off x="5859661" y="3136255"/>
            <a:ext cx="4499819" cy="2769394"/>
            <a:chOff x="0" y="0"/>
            <a:chExt cx="5999758" cy="3692525"/>
          </a:xfrm>
        </p:grpSpPr>
        <p:sp>
          <p:nvSpPr>
            <p:cNvPr id="15" name="Freeform 15"/>
            <p:cNvSpPr/>
            <p:nvPr/>
          </p:nvSpPr>
          <p:spPr>
            <a:xfrm>
              <a:off x="12700" y="12700"/>
              <a:ext cx="5974461" cy="3667125"/>
            </a:xfrm>
            <a:custGeom>
              <a:avLst/>
              <a:gdLst/>
              <a:ahLst/>
              <a:cxnLst/>
              <a:rect l="l" t="t" r="r" b="b"/>
              <a:pathLst>
                <a:path w="5974461" h="3667125">
                  <a:moveTo>
                    <a:pt x="0" y="172847"/>
                  </a:moveTo>
                  <a:cubicBezTo>
                    <a:pt x="0" y="77343"/>
                    <a:pt x="77597" y="0"/>
                    <a:pt x="173355" y="0"/>
                  </a:cubicBezTo>
                  <a:lnTo>
                    <a:pt x="5801106" y="0"/>
                  </a:lnTo>
                  <a:cubicBezTo>
                    <a:pt x="5896864" y="0"/>
                    <a:pt x="5974461" y="77343"/>
                    <a:pt x="5974461" y="172847"/>
                  </a:cubicBezTo>
                  <a:lnTo>
                    <a:pt x="5974461" y="3494278"/>
                  </a:lnTo>
                  <a:cubicBezTo>
                    <a:pt x="5974461" y="3589782"/>
                    <a:pt x="5896864" y="3667125"/>
                    <a:pt x="5801106" y="3667125"/>
                  </a:cubicBezTo>
                  <a:lnTo>
                    <a:pt x="173355" y="3667125"/>
                  </a:lnTo>
                  <a:cubicBezTo>
                    <a:pt x="77597" y="3667125"/>
                    <a:pt x="0" y="3589782"/>
                    <a:pt x="0" y="3494278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16" name="Freeform 16"/>
            <p:cNvSpPr/>
            <p:nvPr/>
          </p:nvSpPr>
          <p:spPr>
            <a:xfrm>
              <a:off x="0" y="0"/>
              <a:ext cx="5999861" cy="3692525"/>
            </a:xfrm>
            <a:custGeom>
              <a:avLst/>
              <a:gdLst/>
              <a:ahLst/>
              <a:cxnLst/>
              <a:rect l="l" t="t" r="r" b="b"/>
              <a:pathLst>
                <a:path w="5999861" h="3692525">
                  <a:moveTo>
                    <a:pt x="0" y="185547"/>
                  </a:moveTo>
                  <a:cubicBezTo>
                    <a:pt x="0" y="83058"/>
                    <a:pt x="83312" y="0"/>
                    <a:pt x="186055" y="0"/>
                  </a:cubicBezTo>
                  <a:lnTo>
                    <a:pt x="5813806" y="0"/>
                  </a:lnTo>
                  <a:lnTo>
                    <a:pt x="5813806" y="12700"/>
                  </a:lnTo>
                  <a:lnTo>
                    <a:pt x="5813806" y="0"/>
                  </a:lnTo>
                  <a:cubicBezTo>
                    <a:pt x="5916549" y="0"/>
                    <a:pt x="5999861" y="83058"/>
                    <a:pt x="5999861" y="185547"/>
                  </a:cubicBezTo>
                  <a:lnTo>
                    <a:pt x="5987161" y="185547"/>
                  </a:lnTo>
                  <a:lnTo>
                    <a:pt x="5999861" y="185547"/>
                  </a:lnTo>
                  <a:lnTo>
                    <a:pt x="5999861" y="3506978"/>
                  </a:lnTo>
                  <a:lnTo>
                    <a:pt x="5987161" y="3506978"/>
                  </a:lnTo>
                  <a:lnTo>
                    <a:pt x="5999861" y="3506978"/>
                  </a:lnTo>
                  <a:cubicBezTo>
                    <a:pt x="5999861" y="3609467"/>
                    <a:pt x="5916549" y="3692525"/>
                    <a:pt x="5813806" y="3692525"/>
                  </a:cubicBezTo>
                  <a:lnTo>
                    <a:pt x="5813806" y="3679825"/>
                  </a:lnTo>
                  <a:lnTo>
                    <a:pt x="5813806" y="3692525"/>
                  </a:lnTo>
                  <a:lnTo>
                    <a:pt x="186055" y="3692525"/>
                  </a:lnTo>
                  <a:lnTo>
                    <a:pt x="186055" y="3679825"/>
                  </a:lnTo>
                  <a:lnTo>
                    <a:pt x="186055" y="3692525"/>
                  </a:lnTo>
                  <a:cubicBezTo>
                    <a:pt x="83312" y="3692525"/>
                    <a:pt x="0" y="3609467"/>
                    <a:pt x="0" y="3506978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3506978"/>
                  </a:lnTo>
                  <a:lnTo>
                    <a:pt x="12700" y="3506978"/>
                  </a:lnTo>
                  <a:lnTo>
                    <a:pt x="25400" y="3506978"/>
                  </a:lnTo>
                  <a:cubicBezTo>
                    <a:pt x="25400" y="3595370"/>
                    <a:pt x="97282" y="3667125"/>
                    <a:pt x="186055" y="3667125"/>
                  </a:cubicBezTo>
                  <a:lnTo>
                    <a:pt x="5813806" y="3667125"/>
                  </a:lnTo>
                  <a:cubicBezTo>
                    <a:pt x="5902579" y="3667125"/>
                    <a:pt x="5974461" y="3595370"/>
                    <a:pt x="5974461" y="3506978"/>
                  </a:cubicBezTo>
                  <a:lnTo>
                    <a:pt x="5974461" y="185547"/>
                  </a:lnTo>
                  <a:cubicBezTo>
                    <a:pt x="5974334" y="97155"/>
                    <a:pt x="5902452" y="25400"/>
                    <a:pt x="5813806" y="25400"/>
                  </a:cubicBezTo>
                  <a:lnTo>
                    <a:pt x="186055" y="25400"/>
                  </a:lnTo>
                  <a:lnTo>
                    <a:pt x="186055" y="12700"/>
                  </a:lnTo>
                  <a:lnTo>
                    <a:pt x="186055" y="25400"/>
                  </a:lnTo>
                  <a:cubicBezTo>
                    <a:pt x="97282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id="17" name="TextBox 17"/>
          <p:cNvSpPr txBox="1"/>
          <p:nvPr/>
        </p:nvSpPr>
        <p:spPr>
          <a:xfrm>
            <a:off x="6196756" y="3463826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Trust Issues</a:t>
            </a:r>
          </a:p>
        </p:txBody>
      </p:sp>
      <p:sp>
        <p:nvSpPr>
          <p:cNvPr id="18" name="TextBox 18"/>
          <p:cNvSpPr txBox="1"/>
          <p:nvPr/>
        </p:nvSpPr>
        <p:spPr>
          <a:xfrm>
            <a:off x="6196756" y="3991867"/>
            <a:ext cx="3825628" cy="15766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Unpredictable returns, lock-in periods, and unfamiliar protocols create hesitation</a:t>
            </a:r>
          </a:p>
        </p:txBody>
      </p:sp>
      <p:grpSp>
        <p:nvGrpSpPr>
          <p:cNvPr id="19" name="Group 19"/>
          <p:cNvGrpSpPr/>
          <p:nvPr/>
        </p:nvGrpSpPr>
        <p:grpSpPr>
          <a:xfrm>
            <a:off x="1070521" y="6195120"/>
            <a:ext cx="9288959" cy="2275582"/>
            <a:chOff x="0" y="0"/>
            <a:chExt cx="12385278" cy="3034110"/>
          </a:xfrm>
        </p:grpSpPr>
        <p:sp>
          <p:nvSpPr>
            <p:cNvPr id="20" name="Freeform 20"/>
            <p:cNvSpPr/>
            <p:nvPr/>
          </p:nvSpPr>
          <p:spPr>
            <a:xfrm>
              <a:off x="12700" y="12700"/>
              <a:ext cx="12359767" cy="3008757"/>
            </a:xfrm>
            <a:custGeom>
              <a:avLst/>
              <a:gdLst/>
              <a:ahLst/>
              <a:cxnLst/>
              <a:rect l="l" t="t" r="r" b="b"/>
              <a:pathLst>
                <a:path w="12359767" h="3008757">
                  <a:moveTo>
                    <a:pt x="0" y="172847"/>
                  </a:moveTo>
                  <a:cubicBezTo>
                    <a:pt x="0" y="77343"/>
                    <a:pt x="77851" y="0"/>
                    <a:pt x="173863" y="0"/>
                  </a:cubicBezTo>
                  <a:lnTo>
                    <a:pt x="12185904" y="0"/>
                  </a:lnTo>
                  <a:cubicBezTo>
                    <a:pt x="12281916" y="0"/>
                    <a:pt x="12359767" y="77343"/>
                    <a:pt x="12359767" y="172847"/>
                  </a:cubicBezTo>
                  <a:lnTo>
                    <a:pt x="12359767" y="2835910"/>
                  </a:lnTo>
                  <a:cubicBezTo>
                    <a:pt x="12359767" y="2931414"/>
                    <a:pt x="12281916" y="3008757"/>
                    <a:pt x="12185904" y="3008757"/>
                  </a:cubicBezTo>
                  <a:lnTo>
                    <a:pt x="173863" y="3008757"/>
                  </a:lnTo>
                  <a:cubicBezTo>
                    <a:pt x="77851" y="3008757"/>
                    <a:pt x="0" y="2931287"/>
                    <a:pt x="0" y="2835910"/>
                  </a:cubicBezTo>
                  <a:close/>
                </a:path>
              </a:pathLst>
            </a:custGeom>
            <a:solidFill>
              <a:srgbClr val="542C49"/>
            </a:solidFill>
          </p:spPr>
        </p:sp>
        <p:sp>
          <p:nvSpPr>
            <p:cNvPr id="21" name="Freeform 21"/>
            <p:cNvSpPr/>
            <p:nvPr/>
          </p:nvSpPr>
          <p:spPr>
            <a:xfrm>
              <a:off x="0" y="0"/>
              <a:ext cx="12385167" cy="3034157"/>
            </a:xfrm>
            <a:custGeom>
              <a:avLst/>
              <a:gdLst/>
              <a:ahLst/>
              <a:cxnLst/>
              <a:rect l="l" t="t" r="r" b="b"/>
              <a:pathLst>
                <a:path w="12385167" h="3034157">
                  <a:moveTo>
                    <a:pt x="0" y="185547"/>
                  </a:moveTo>
                  <a:cubicBezTo>
                    <a:pt x="0" y="82931"/>
                    <a:pt x="83693" y="0"/>
                    <a:pt x="186563" y="0"/>
                  </a:cubicBezTo>
                  <a:lnTo>
                    <a:pt x="12198604" y="0"/>
                  </a:lnTo>
                  <a:lnTo>
                    <a:pt x="12198604" y="12700"/>
                  </a:lnTo>
                  <a:lnTo>
                    <a:pt x="12198604" y="0"/>
                  </a:lnTo>
                  <a:cubicBezTo>
                    <a:pt x="12301601" y="0"/>
                    <a:pt x="12385167" y="82931"/>
                    <a:pt x="12385167" y="185547"/>
                  </a:cubicBezTo>
                  <a:lnTo>
                    <a:pt x="12372467" y="185547"/>
                  </a:lnTo>
                  <a:lnTo>
                    <a:pt x="12385167" y="185547"/>
                  </a:lnTo>
                  <a:lnTo>
                    <a:pt x="12385167" y="2848610"/>
                  </a:lnTo>
                  <a:lnTo>
                    <a:pt x="12372467" y="2848610"/>
                  </a:lnTo>
                  <a:lnTo>
                    <a:pt x="12385167" y="2848610"/>
                  </a:lnTo>
                  <a:cubicBezTo>
                    <a:pt x="12385167" y="2951099"/>
                    <a:pt x="12301474" y="3034157"/>
                    <a:pt x="12198604" y="3034157"/>
                  </a:cubicBezTo>
                  <a:lnTo>
                    <a:pt x="12198604" y="3021457"/>
                  </a:lnTo>
                  <a:lnTo>
                    <a:pt x="12198604" y="3034157"/>
                  </a:lnTo>
                  <a:lnTo>
                    <a:pt x="186563" y="3034157"/>
                  </a:lnTo>
                  <a:lnTo>
                    <a:pt x="186563" y="3021457"/>
                  </a:lnTo>
                  <a:lnTo>
                    <a:pt x="186563" y="3034157"/>
                  </a:lnTo>
                  <a:cubicBezTo>
                    <a:pt x="83693" y="3034157"/>
                    <a:pt x="0" y="2951099"/>
                    <a:pt x="0" y="2848610"/>
                  </a:cubicBezTo>
                  <a:lnTo>
                    <a:pt x="0" y="185547"/>
                  </a:lnTo>
                  <a:lnTo>
                    <a:pt x="12700" y="185547"/>
                  </a:lnTo>
                  <a:lnTo>
                    <a:pt x="0" y="185547"/>
                  </a:lnTo>
                  <a:moveTo>
                    <a:pt x="25400" y="185547"/>
                  </a:moveTo>
                  <a:lnTo>
                    <a:pt x="25400" y="2848610"/>
                  </a:lnTo>
                  <a:lnTo>
                    <a:pt x="12700" y="2848610"/>
                  </a:lnTo>
                  <a:lnTo>
                    <a:pt x="25400" y="2848610"/>
                  </a:lnTo>
                  <a:cubicBezTo>
                    <a:pt x="25400" y="2937002"/>
                    <a:pt x="97536" y="3008757"/>
                    <a:pt x="186563" y="3008757"/>
                  </a:cubicBezTo>
                  <a:lnTo>
                    <a:pt x="12198604" y="3008757"/>
                  </a:lnTo>
                  <a:cubicBezTo>
                    <a:pt x="12287758" y="3008757"/>
                    <a:pt x="12359767" y="2937002"/>
                    <a:pt x="12359767" y="2848610"/>
                  </a:cubicBezTo>
                  <a:lnTo>
                    <a:pt x="12359767" y="185547"/>
                  </a:lnTo>
                  <a:cubicBezTo>
                    <a:pt x="12359894" y="97155"/>
                    <a:pt x="12287758" y="25400"/>
                    <a:pt x="12198604" y="25400"/>
                  </a:cubicBezTo>
                  <a:lnTo>
                    <a:pt x="186563" y="25400"/>
                  </a:lnTo>
                  <a:lnTo>
                    <a:pt x="186563" y="12700"/>
                  </a:lnTo>
                  <a:lnTo>
                    <a:pt x="186563" y="25400"/>
                  </a:lnTo>
                  <a:cubicBezTo>
                    <a:pt x="97536" y="25400"/>
                    <a:pt x="25400" y="97155"/>
                    <a:pt x="25400" y="185547"/>
                  </a:cubicBezTo>
                  <a:close/>
                </a:path>
              </a:pathLst>
            </a:custGeom>
            <a:solidFill>
              <a:srgbClr val="6D4562"/>
            </a:solidFill>
          </p:spPr>
        </p:sp>
      </p:grpSp>
      <p:sp>
        <p:nvSpPr>
          <p:cNvPr id="22" name="TextBox 22"/>
          <p:cNvSpPr txBox="1"/>
          <p:nvPr/>
        </p:nvSpPr>
        <p:spPr>
          <a:xfrm>
            <a:off x="1407616" y="6522690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Access Barriers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1407616" y="7050732"/>
            <a:ext cx="8614768" cy="1082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Limited fiat onramps restrict adoption in key emerging markets like India and Africa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1080046" y="1920776"/>
            <a:ext cx="6858000" cy="8858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749"/>
              </a:lnSpc>
            </a:pPr>
            <a:r>
              <a:rPr lang="en-US" sz="5374" b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Our Solution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1080046" y="3328541"/>
            <a:ext cx="308521" cy="481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01</a:t>
            </a:r>
          </a:p>
        </p:txBody>
      </p:sp>
      <p:grpSp>
        <p:nvGrpSpPr>
          <p:cNvPr id="8" name="Group 8"/>
          <p:cNvGrpSpPr/>
          <p:nvPr/>
        </p:nvGrpSpPr>
        <p:grpSpPr>
          <a:xfrm>
            <a:off x="1080046" y="3910161"/>
            <a:ext cx="5170289" cy="38100"/>
            <a:chOff x="0" y="0"/>
            <a:chExt cx="6893718" cy="50800"/>
          </a:xfrm>
        </p:grpSpPr>
        <p:sp>
          <p:nvSpPr>
            <p:cNvPr id="9" name="Freeform 9"/>
            <p:cNvSpPr/>
            <p:nvPr/>
          </p:nvSpPr>
          <p:spPr>
            <a:xfrm>
              <a:off x="0" y="0"/>
              <a:ext cx="6893687" cy="50800"/>
            </a:xfrm>
            <a:custGeom>
              <a:avLst/>
              <a:gdLst/>
              <a:ahLst/>
              <a:cxnLst/>
              <a:rect l="l" t="t" r="r" b="b"/>
              <a:pathLst>
                <a:path w="6893687" h="50800">
                  <a:moveTo>
                    <a:pt x="0" y="0"/>
                  </a:moveTo>
                  <a:lnTo>
                    <a:pt x="6893687" y="0"/>
                  </a:lnTo>
                  <a:lnTo>
                    <a:pt x="689368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10" name="TextBox 10"/>
          <p:cNvSpPr txBox="1"/>
          <p:nvPr/>
        </p:nvSpPr>
        <p:spPr>
          <a:xfrm>
            <a:off x="1080046" y="4131023"/>
            <a:ext cx="4457728" cy="4095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Familiar Fixed Deposits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1080046" y="4659065"/>
            <a:ext cx="5170289" cy="1082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10%+ APY with easy-to-understand savings structure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6558855" y="3328541"/>
            <a:ext cx="570277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02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6558855" y="3910161"/>
            <a:ext cx="5170289" cy="38100"/>
            <a:chOff x="0" y="0"/>
            <a:chExt cx="6893718" cy="50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6893687" cy="50800"/>
            </a:xfrm>
            <a:custGeom>
              <a:avLst/>
              <a:gdLst/>
              <a:ahLst/>
              <a:cxnLst/>
              <a:rect l="l" t="t" r="r" b="b"/>
              <a:pathLst>
                <a:path w="6893687" h="50800">
                  <a:moveTo>
                    <a:pt x="0" y="0"/>
                  </a:moveTo>
                  <a:lnTo>
                    <a:pt x="6893687" y="0"/>
                  </a:lnTo>
                  <a:lnTo>
                    <a:pt x="689368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15" name="TextBox 15"/>
          <p:cNvSpPr txBox="1"/>
          <p:nvPr/>
        </p:nvSpPr>
        <p:spPr>
          <a:xfrm>
            <a:off x="6558855" y="4131023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Complete Liquidity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6558855" y="4659065"/>
            <a:ext cx="5170289" cy="1082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Instant withdrawals, no penalties, full reward payouts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2037665" y="3328541"/>
            <a:ext cx="413224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03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12037665" y="3910161"/>
            <a:ext cx="5170289" cy="38100"/>
            <a:chOff x="0" y="0"/>
            <a:chExt cx="6893718" cy="50800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6893687" cy="50800"/>
            </a:xfrm>
            <a:custGeom>
              <a:avLst/>
              <a:gdLst/>
              <a:ahLst/>
              <a:cxnLst/>
              <a:rect l="l" t="t" r="r" b="b"/>
              <a:pathLst>
                <a:path w="6893687" h="50800">
                  <a:moveTo>
                    <a:pt x="0" y="0"/>
                  </a:moveTo>
                  <a:lnTo>
                    <a:pt x="6893687" y="0"/>
                  </a:lnTo>
                  <a:lnTo>
                    <a:pt x="689368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037665" y="4131023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Smart Optimization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12037665" y="4659065"/>
            <a:ext cx="5170289" cy="10828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Automated yield optimizer reallocates funds to top protocols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1080046" y="6186636"/>
            <a:ext cx="517926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04</a:t>
            </a:r>
          </a:p>
        </p:txBody>
      </p:sp>
      <p:grpSp>
        <p:nvGrpSpPr>
          <p:cNvPr id="23" name="Group 23"/>
          <p:cNvGrpSpPr/>
          <p:nvPr/>
        </p:nvGrpSpPr>
        <p:grpSpPr>
          <a:xfrm>
            <a:off x="1080046" y="6768256"/>
            <a:ext cx="7909620" cy="38100"/>
            <a:chOff x="0" y="0"/>
            <a:chExt cx="10546160" cy="50800"/>
          </a:xfrm>
        </p:grpSpPr>
        <p:sp>
          <p:nvSpPr>
            <p:cNvPr id="24" name="Freeform 24"/>
            <p:cNvSpPr/>
            <p:nvPr/>
          </p:nvSpPr>
          <p:spPr>
            <a:xfrm>
              <a:off x="0" y="0"/>
              <a:ext cx="10546207" cy="50800"/>
            </a:xfrm>
            <a:custGeom>
              <a:avLst/>
              <a:gdLst/>
              <a:ahLst/>
              <a:cxnLst/>
              <a:rect l="l" t="t" r="r" b="b"/>
              <a:pathLst>
                <a:path w="10546207" h="50800">
                  <a:moveTo>
                    <a:pt x="0" y="0"/>
                  </a:moveTo>
                  <a:lnTo>
                    <a:pt x="10546207" y="0"/>
                  </a:lnTo>
                  <a:lnTo>
                    <a:pt x="10546207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25" name="TextBox 25"/>
          <p:cNvSpPr txBox="1"/>
          <p:nvPr/>
        </p:nvSpPr>
        <p:spPr>
          <a:xfrm>
            <a:off x="1080046" y="6989117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Lottery Rewards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080046" y="7517160"/>
            <a:ext cx="7909620" cy="58906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Gamified savings funded by excess yield above 10% APY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9298186" y="6186636"/>
            <a:ext cx="439399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Prompt Light"/>
                <a:ea typeface="Prompt Light"/>
                <a:cs typeface="Prompt Light"/>
                <a:sym typeface="Prompt Light"/>
              </a:rPr>
              <a:t>05</a:t>
            </a:r>
          </a:p>
        </p:txBody>
      </p:sp>
      <p:grpSp>
        <p:nvGrpSpPr>
          <p:cNvPr id="28" name="Group 28"/>
          <p:cNvGrpSpPr/>
          <p:nvPr/>
        </p:nvGrpSpPr>
        <p:grpSpPr>
          <a:xfrm>
            <a:off x="9298186" y="6768256"/>
            <a:ext cx="7909769" cy="38100"/>
            <a:chOff x="0" y="0"/>
            <a:chExt cx="10546358" cy="50800"/>
          </a:xfrm>
        </p:grpSpPr>
        <p:sp>
          <p:nvSpPr>
            <p:cNvPr id="29" name="Freeform 29"/>
            <p:cNvSpPr/>
            <p:nvPr/>
          </p:nvSpPr>
          <p:spPr>
            <a:xfrm>
              <a:off x="0" y="0"/>
              <a:ext cx="10546334" cy="50800"/>
            </a:xfrm>
            <a:custGeom>
              <a:avLst/>
              <a:gdLst/>
              <a:ahLst/>
              <a:cxnLst/>
              <a:rect l="l" t="t" r="r" b="b"/>
              <a:pathLst>
                <a:path w="10546334" h="50800">
                  <a:moveTo>
                    <a:pt x="0" y="0"/>
                  </a:moveTo>
                  <a:lnTo>
                    <a:pt x="10546334" y="0"/>
                  </a:lnTo>
                  <a:lnTo>
                    <a:pt x="10546334" y="50800"/>
                  </a:lnTo>
                  <a:lnTo>
                    <a:pt x="0" y="50800"/>
                  </a:lnTo>
                  <a:close/>
                </a:path>
              </a:pathLst>
            </a:custGeom>
            <a:solidFill>
              <a:srgbClr val="A95B95"/>
            </a:solidFill>
          </p:spPr>
        </p:sp>
      </p:grpSp>
      <p:sp>
        <p:nvSpPr>
          <p:cNvPr id="30" name="TextBox 30"/>
          <p:cNvSpPr txBox="1"/>
          <p:nvPr/>
        </p:nvSpPr>
        <p:spPr>
          <a:xfrm>
            <a:off x="9298186" y="6989117"/>
            <a:ext cx="3429000" cy="4381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687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Fiat Integration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9298186" y="7517160"/>
            <a:ext cx="7909769" cy="45085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75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Direct onramp access for India, Africa, and emerging markets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grpSp>
        <p:nvGrpSpPr>
          <p:cNvPr id="6" name="Group 6"/>
          <p:cNvGrpSpPr/>
          <p:nvPr/>
        </p:nvGrpSpPr>
        <p:grpSpPr>
          <a:xfrm>
            <a:off x="11430000" y="0"/>
            <a:ext cx="6858000" cy="10290721"/>
            <a:chOff x="0" y="0"/>
            <a:chExt cx="9144000" cy="13720962"/>
          </a:xfrm>
        </p:grpSpPr>
        <p:sp>
          <p:nvSpPr>
            <p:cNvPr id="7" name="Freeform 7" descr="preencoded.png"/>
            <p:cNvSpPr/>
            <p:nvPr/>
          </p:nvSpPr>
          <p:spPr>
            <a:xfrm>
              <a:off x="0" y="0"/>
              <a:ext cx="9144000" cy="13720953"/>
            </a:xfrm>
            <a:custGeom>
              <a:avLst/>
              <a:gdLst/>
              <a:ahLst/>
              <a:cxnLst/>
              <a:rect l="l" t="t" r="r" b="b"/>
              <a:pathLst>
                <a:path w="9144000" h="13720953">
                  <a:moveTo>
                    <a:pt x="0" y="0"/>
                  </a:moveTo>
                  <a:lnTo>
                    <a:pt x="9144000" y="0"/>
                  </a:lnTo>
                  <a:lnTo>
                    <a:pt x="9144000" y="13720953"/>
                  </a:lnTo>
                  <a:lnTo>
                    <a:pt x="0" y="13720953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3"/>
              <a:stretch>
                <a:fillRect l="-18" r="-18"/>
              </a:stretch>
            </a:blipFill>
          </p:spPr>
        </p:sp>
      </p:grpSp>
      <p:sp>
        <p:nvSpPr>
          <p:cNvPr id="8" name="TextBox 8"/>
          <p:cNvSpPr txBox="1"/>
          <p:nvPr/>
        </p:nvSpPr>
        <p:spPr>
          <a:xfrm>
            <a:off x="1062335" y="806054"/>
            <a:ext cx="10367665" cy="8255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625"/>
              </a:lnSpc>
            </a:pPr>
            <a:r>
              <a:rPr lang="en-US" sz="5250" b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Aptos Usage</a:t>
            </a:r>
          </a:p>
        </p:txBody>
      </p:sp>
      <p:grpSp>
        <p:nvGrpSpPr>
          <p:cNvPr id="9" name="Group 9"/>
          <p:cNvGrpSpPr/>
          <p:nvPr/>
        </p:nvGrpSpPr>
        <p:grpSpPr>
          <a:xfrm>
            <a:off x="1062335" y="2976116"/>
            <a:ext cx="758875" cy="758875"/>
            <a:chOff x="0" y="0"/>
            <a:chExt cx="1011833" cy="1011833"/>
          </a:xfrm>
        </p:grpSpPr>
        <p:sp>
          <p:nvSpPr>
            <p:cNvPr id="10" name="Freeform 10" descr="preencoded.png"/>
            <p:cNvSpPr/>
            <p:nvPr/>
          </p:nvSpPr>
          <p:spPr>
            <a:xfrm>
              <a:off x="0" y="0"/>
              <a:ext cx="1011809" cy="1011809"/>
            </a:xfrm>
            <a:custGeom>
              <a:avLst/>
              <a:gdLst/>
              <a:ahLst/>
              <a:cxnLst/>
              <a:rect l="l" t="t" r="r" b="b"/>
              <a:pathLst>
                <a:path w="1011809" h="1011809">
                  <a:moveTo>
                    <a:pt x="0" y="0"/>
                  </a:moveTo>
                  <a:lnTo>
                    <a:pt x="1011809" y="0"/>
                  </a:lnTo>
                  <a:lnTo>
                    <a:pt x="1011809" y="1011809"/>
                  </a:lnTo>
                  <a:lnTo>
                    <a:pt x="0" y="101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4"/>
              <a:stretch>
                <a:fillRect r="-2" b="-2"/>
              </a:stretch>
            </a:blipFill>
          </p:spPr>
        </p:sp>
      </p:grpSp>
      <p:sp>
        <p:nvSpPr>
          <p:cNvPr id="11" name="TextBox 11"/>
          <p:cNvSpPr txBox="1"/>
          <p:nvPr/>
        </p:nvSpPr>
        <p:spPr>
          <a:xfrm>
            <a:off x="2200572" y="3137298"/>
            <a:ext cx="5052042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Panora Swap Aggregator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2200572" y="3664595"/>
            <a:ext cx="8167092" cy="925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Panora Swap aggregates liquidity from all major Aptos DEXs delivering optimal stablecoin swap routes with minimal slippage.</a:t>
            </a:r>
          </a:p>
        </p:txBody>
      </p:sp>
      <p:grpSp>
        <p:nvGrpSpPr>
          <p:cNvPr id="13" name="Group 13"/>
          <p:cNvGrpSpPr/>
          <p:nvPr/>
        </p:nvGrpSpPr>
        <p:grpSpPr>
          <a:xfrm>
            <a:off x="1062335" y="5338465"/>
            <a:ext cx="758875" cy="758875"/>
            <a:chOff x="0" y="0"/>
            <a:chExt cx="1011833" cy="1011833"/>
          </a:xfrm>
        </p:grpSpPr>
        <p:sp>
          <p:nvSpPr>
            <p:cNvPr id="14" name="Freeform 14" descr="preencoded.png"/>
            <p:cNvSpPr/>
            <p:nvPr/>
          </p:nvSpPr>
          <p:spPr>
            <a:xfrm>
              <a:off x="0" y="0"/>
              <a:ext cx="1011809" cy="1011809"/>
            </a:xfrm>
            <a:custGeom>
              <a:avLst/>
              <a:gdLst/>
              <a:ahLst/>
              <a:cxnLst/>
              <a:rect l="l" t="t" r="r" b="b"/>
              <a:pathLst>
                <a:path w="1011809" h="1011809">
                  <a:moveTo>
                    <a:pt x="0" y="0"/>
                  </a:moveTo>
                  <a:lnTo>
                    <a:pt x="1011809" y="0"/>
                  </a:lnTo>
                  <a:lnTo>
                    <a:pt x="1011809" y="1011809"/>
                  </a:lnTo>
                  <a:lnTo>
                    <a:pt x="0" y="101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5"/>
              <a:stretch>
                <a:fillRect r="-2" b="-2"/>
              </a:stretch>
            </a:blipFill>
          </p:spPr>
        </p:sp>
      </p:grpSp>
      <p:sp>
        <p:nvSpPr>
          <p:cNvPr id="15" name="TextBox 15"/>
          <p:cNvSpPr txBox="1"/>
          <p:nvPr/>
        </p:nvSpPr>
        <p:spPr>
          <a:xfrm>
            <a:off x="2200572" y="5499646"/>
            <a:ext cx="3372742" cy="4175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Cellana Finance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2200572" y="6026944"/>
            <a:ext cx="8167092" cy="330680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1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Cellana Finance offers stablecoin staking pools with ~13% APR allowing AptoSaver to provide consistent yield of 10% APY.</a:t>
            </a:r>
          </a:p>
          <a:p>
            <a:pPr algn="l">
              <a:lnSpc>
                <a:spcPts val="3811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l">
              <a:lnSpc>
                <a:spcPts val="3811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l">
              <a:lnSpc>
                <a:spcPts val="3811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l">
              <a:lnSpc>
                <a:spcPts val="3811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  <a:p>
            <a:pPr algn="l">
              <a:lnSpc>
                <a:spcPts val="3812"/>
              </a:lnSpc>
            </a:pPr>
            <a:endParaRPr lang="en-US" sz="2375">
              <a:solidFill>
                <a:srgbClr val="DAD8E9"/>
              </a:solidFill>
              <a:latin typeface="Mukta Light"/>
              <a:ea typeface="Mukta Light"/>
              <a:cs typeface="Mukta Light"/>
              <a:sym typeface="Mukta Light"/>
            </a:endParaRPr>
          </a:p>
        </p:txBody>
      </p:sp>
      <p:grpSp>
        <p:nvGrpSpPr>
          <p:cNvPr id="17" name="Group 17"/>
          <p:cNvGrpSpPr/>
          <p:nvPr/>
        </p:nvGrpSpPr>
        <p:grpSpPr>
          <a:xfrm>
            <a:off x="1062335" y="7700814"/>
            <a:ext cx="758875" cy="758875"/>
            <a:chOff x="0" y="0"/>
            <a:chExt cx="1011833" cy="1011833"/>
          </a:xfrm>
        </p:grpSpPr>
        <p:sp>
          <p:nvSpPr>
            <p:cNvPr id="18" name="Freeform 18" descr="preencoded.png"/>
            <p:cNvSpPr/>
            <p:nvPr/>
          </p:nvSpPr>
          <p:spPr>
            <a:xfrm>
              <a:off x="0" y="0"/>
              <a:ext cx="1011809" cy="1011809"/>
            </a:xfrm>
            <a:custGeom>
              <a:avLst/>
              <a:gdLst/>
              <a:ahLst/>
              <a:cxnLst/>
              <a:rect l="l" t="t" r="r" b="b"/>
              <a:pathLst>
                <a:path w="1011809" h="1011809">
                  <a:moveTo>
                    <a:pt x="0" y="0"/>
                  </a:moveTo>
                  <a:lnTo>
                    <a:pt x="1011809" y="0"/>
                  </a:lnTo>
                  <a:lnTo>
                    <a:pt x="1011809" y="1011809"/>
                  </a:lnTo>
                  <a:lnTo>
                    <a:pt x="0" y="1011809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6"/>
              <a:stretch>
                <a:fillRect r="-2" b="-2"/>
              </a:stretch>
            </a:blipFill>
          </p:spPr>
        </p:sp>
      </p:grpSp>
      <p:sp>
        <p:nvSpPr>
          <p:cNvPr id="19" name="TextBox 19"/>
          <p:cNvSpPr txBox="1"/>
          <p:nvPr/>
        </p:nvSpPr>
        <p:spPr>
          <a:xfrm>
            <a:off x="2200572" y="7861995"/>
            <a:ext cx="3372742" cy="44053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12"/>
              </a:lnSpc>
            </a:pPr>
            <a:r>
              <a:rPr lang="en-US" sz="2625" b="1">
                <a:solidFill>
                  <a:srgbClr val="DAD8E9"/>
                </a:solidFill>
                <a:latin typeface="Prompt Medium"/>
                <a:ea typeface="Prompt Medium"/>
                <a:cs typeface="Prompt Medium"/>
                <a:sym typeface="Prompt Medium"/>
              </a:rPr>
              <a:t>True Randomness</a:t>
            </a:r>
          </a:p>
        </p:txBody>
      </p:sp>
      <p:sp>
        <p:nvSpPr>
          <p:cNvPr id="20" name="TextBox 20"/>
          <p:cNvSpPr txBox="1"/>
          <p:nvPr/>
        </p:nvSpPr>
        <p:spPr>
          <a:xfrm>
            <a:off x="2200572" y="8389292"/>
            <a:ext cx="8167092" cy="10668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812"/>
              </a:lnSpc>
            </a:pPr>
            <a:r>
              <a:rPr lang="en-US" sz="237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On-chain randomness API ensures unbiased, transparent lottery winner selection without manipulation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8" name="TextBox 8"/>
          <p:cNvSpPr txBox="1"/>
          <p:nvPr/>
        </p:nvSpPr>
        <p:spPr>
          <a:xfrm>
            <a:off x="152400" y="5143500"/>
            <a:ext cx="18288000" cy="1175322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6749"/>
              </a:lnSpc>
            </a:pPr>
            <a:r>
              <a:rPr lang="en-US" sz="13800" b="1" dirty="0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Platform Demo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3" name="Freeform 3" descr="preencoded.png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/>
              <a:stretch>
                <a:fillRect/>
              </a:stretch>
            </a:blipFill>
          </p:spPr>
        </p:sp>
      </p:grpSp>
      <p:grpSp>
        <p:nvGrpSpPr>
          <p:cNvPr id="4" name="Group 4"/>
          <p:cNvGrpSpPr/>
          <p:nvPr/>
        </p:nvGrpSpPr>
        <p:grpSpPr>
          <a:xfrm>
            <a:off x="0" y="0"/>
            <a:ext cx="18288000" cy="10287000"/>
            <a:chOff x="0" y="0"/>
            <a:chExt cx="24384000" cy="13716000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24384000" cy="13716000"/>
            </a:xfrm>
            <a:custGeom>
              <a:avLst/>
              <a:gdLst/>
              <a:ahLst/>
              <a:cxnLst/>
              <a:rect l="l" t="t" r="r" b="b"/>
              <a:pathLst>
                <a:path w="24384000" h="13716000">
                  <a:moveTo>
                    <a:pt x="0" y="0"/>
                  </a:moveTo>
                  <a:lnTo>
                    <a:pt x="24384000" y="0"/>
                  </a:lnTo>
                  <a:lnTo>
                    <a:pt x="24384000" y="13716000"/>
                  </a:lnTo>
                  <a:lnTo>
                    <a:pt x="0" y="13716000"/>
                  </a:lnTo>
                  <a:close/>
                </a:path>
              </a:pathLst>
            </a:custGeom>
            <a:solidFill>
              <a:srgbClr val="0B0C23">
                <a:alpha val="90196"/>
              </a:srgbClr>
            </a:solidFill>
          </p:spPr>
        </p:sp>
      </p:grpSp>
      <p:sp>
        <p:nvSpPr>
          <p:cNvPr id="6" name="TextBox 6"/>
          <p:cNvSpPr txBox="1"/>
          <p:nvPr/>
        </p:nvSpPr>
        <p:spPr>
          <a:xfrm>
            <a:off x="948184" y="1215777"/>
            <a:ext cx="6953250" cy="77167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5874"/>
              </a:lnSpc>
            </a:pPr>
            <a:r>
              <a:rPr lang="en-US" sz="4687" b="1">
                <a:solidFill>
                  <a:srgbClr val="C6BFEE"/>
                </a:solidFill>
                <a:latin typeface="Prompt Medium"/>
                <a:ea typeface="Prompt Medium"/>
                <a:cs typeface="Prompt Medium"/>
                <a:sym typeface="Prompt Medium"/>
              </a:rPr>
              <a:t>Competitive Landscape</a:t>
            </a:r>
          </a:p>
        </p:txBody>
      </p:sp>
      <p:grpSp>
        <p:nvGrpSpPr>
          <p:cNvPr id="7" name="Group 7"/>
          <p:cNvGrpSpPr/>
          <p:nvPr/>
        </p:nvGrpSpPr>
        <p:grpSpPr>
          <a:xfrm>
            <a:off x="943421" y="2524571"/>
            <a:ext cx="16401157" cy="4694336"/>
            <a:chOff x="0" y="0"/>
            <a:chExt cx="21868210" cy="6259115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21868129" cy="6259195"/>
            </a:xfrm>
            <a:custGeom>
              <a:avLst/>
              <a:gdLst/>
              <a:ahLst/>
              <a:cxnLst/>
              <a:rect l="l" t="t" r="r" b="b"/>
              <a:pathLst>
                <a:path w="21868129" h="6259195">
                  <a:moveTo>
                    <a:pt x="0" y="158115"/>
                  </a:moveTo>
                  <a:cubicBezTo>
                    <a:pt x="0" y="70739"/>
                    <a:pt x="70866" y="0"/>
                    <a:pt x="158242" y="0"/>
                  </a:cubicBezTo>
                  <a:lnTo>
                    <a:pt x="21709887" y="0"/>
                  </a:lnTo>
                  <a:lnTo>
                    <a:pt x="21709887" y="6350"/>
                  </a:lnTo>
                  <a:lnTo>
                    <a:pt x="21709887" y="0"/>
                  </a:lnTo>
                  <a:cubicBezTo>
                    <a:pt x="21797263" y="0"/>
                    <a:pt x="21868129" y="70739"/>
                    <a:pt x="21868129" y="158115"/>
                  </a:cubicBezTo>
                  <a:lnTo>
                    <a:pt x="21861779" y="158115"/>
                  </a:lnTo>
                  <a:lnTo>
                    <a:pt x="21868129" y="158115"/>
                  </a:lnTo>
                  <a:lnTo>
                    <a:pt x="21868129" y="6101080"/>
                  </a:lnTo>
                  <a:lnTo>
                    <a:pt x="21861779" y="6101080"/>
                  </a:lnTo>
                  <a:lnTo>
                    <a:pt x="21868129" y="6101080"/>
                  </a:lnTo>
                  <a:cubicBezTo>
                    <a:pt x="21868129" y="6188329"/>
                    <a:pt x="21797263" y="6259195"/>
                    <a:pt x="21709887" y="6259195"/>
                  </a:cubicBezTo>
                  <a:lnTo>
                    <a:pt x="21709887" y="6252845"/>
                  </a:lnTo>
                  <a:lnTo>
                    <a:pt x="21709887" y="6259195"/>
                  </a:lnTo>
                  <a:lnTo>
                    <a:pt x="158242" y="6259195"/>
                  </a:lnTo>
                  <a:lnTo>
                    <a:pt x="158242" y="6252845"/>
                  </a:lnTo>
                  <a:lnTo>
                    <a:pt x="158242" y="6259195"/>
                  </a:lnTo>
                  <a:cubicBezTo>
                    <a:pt x="70866" y="6259068"/>
                    <a:pt x="0" y="6188329"/>
                    <a:pt x="0" y="6101080"/>
                  </a:cubicBezTo>
                  <a:lnTo>
                    <a:pt x="0" y="158115"/>
                  </a:lnTo>
                  <a:lnTo>
                    <a:pt x="6350" y="158115"/>
                  </a:lnTo>
                  <a:lnTo>
                    <a:pt x="0" y="158115"/>
                  </a:lnTo>
                  <a:moveTo>
                    <a:pt x="12700" y="158115"/>
                  </a:moveTo>
                  <a:lnTo>
                    <a:pt x="12700" y="6101080"/>
                  </a:lnTo>
                  <a:lnTo>
                    <a:pt x="6350" y="6101080"/>
                  </a:lnTo>
                  <a:lnTo>
                    <a:pt x="12700" y="6101080"/>
                  </a:lnTo>
                  <a:cubicBezTo>
                    <a:pt x="12700" y="6181344"/>
                    <a:pt x="77851" y="6246495"/>
                    <a:pt x="158242" y="6246495"/>
                  </a:cubicBezTo>
                  <a:lnTo>
                    <a:pt x="21709887" y="6246495"/>
                  </a:lnTo>
                  <a:cubicBezTo>
                    <a:pt x="21790278" y="6246495"/>
                    <a:pt x="21855429" y="6181344"/>
                    <a:pt x="21855429" y="6101080"/>
                  </a:cubicBezTo>
                  <a:lnTo>
                    <a:pt x="21855429" y="158115"/>
                  </a:lnTo>
                  <a:cubicBezTo>
                    <a:pt x="21855429" y="77851"/>
                    <a:pt x="21790278" y="12700"/>
                    <a:pt x="21709887" y="12700"/>
                  </a:cubicBezTo>
                  <a:lnTo>
                    <a:pt x="158242" y="12700"/>
                  </a:lnTo>
                  <a:lnTo>
                    <a:pt x="158242" y="6350"/>
                  </a:lnTo>
                  <a:lnTo>
                    <a:pt x="158242" y="12700"/>
                  </a:lnTo>
                  <a:cubicBezTo>
                    <a:pt x="77851" y="12700"/>
                    <a:pt x="12700" y="77851"/>
                    <a:pt x="12700" y="158115"/>
                  </a:cubicBezTo>
                  <a:close/>
                </a:path>
              </a:pathLst>
            </a:custGeom>
            <a:solidFill>
              <a:srgbClr val="FFFFFF">
                <a:alpha val="5490"/>
              </a:srgbClr>
            </a:solidFill>
          </p:spPr>
        </p:sp>
      </p:grpSp>
      <p:grpSp>
        <p:nvGrpSpPr>
          <p:cNvPr id="9" name="Group 9"/>
          <p:cNvGrpSpPr/>
          <p:nvPr/>
        </p:nvGrpSpPr>
        <p:grpSpPr>
          <a:xfrm>
            <a:off x="957709" y="2538859"/>
            <a:ext cx="16372582" cy="777628"/>
            <a:chOff x="0" y="0"/>
            <a:chExt cx="21830110" cy="1036837"/>
          </a:xfrm>
        </p:grpSpPr>
        <p:sp>
          <p:nvSpPr>
            <p:cNvPr id="10" name="Freeform 10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id="11" name="TextBox 11"/>
          <p:cNvSpPr txBox="1"/>
          <p:nvPr/>
        </p:nvSpPr>
        <p:spPr>
          <a:xfrm>
            <a:off x="1228874" y="2644229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Platform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4508152" y="2644229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Yield</a:t>
            </a:r>
          </a:p>
        </p:txBody>
      </p:sp>
      <p:sp>
        <p:nvSpPr>
          <p:cNvPr id="13" name="TextBox 13"/>
          <p:cNvSpPr txBox="1"/>
          <p:nvPr/>
        </p:nvSpPr>
        <p:spPr>
          <a:xfrm>
            <a:off x="6963966" y="2644229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Lock-in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9419779" y="2644229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Lottery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11384459" y="2644229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Fiat</a:t>
            </a:r>
          </a:p>
        </p:txBody>
      </p:sp>
      <p:sp>
        <p:nvSpPr>
          <p:cNvPr id="16" name="TextBox 16"/>
          <p:cNvSpPr txBox="1"/>
          <p:nvPr/>
        </p:nvSpPr>
        <p:spPr>
          <a:xfrm>
            <a:off x="13349139" y="2644229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Chain</a:t>
            </a:r>
          </a:p>
        </p:txBody>
      </p:sp>
      <p:sp>
        <p:nvSpPr>
          <p:cNvPr id="17" name="TextBox 17"/>
          <p:cNvSpPr txBox="1"/>
          <p:nvPr/>
        </p:nvSpPr>
        <p:spPr>
          <a:xfrm>
            <a:off x="15313819" y="2644229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DAD8E9"/>
                </a:solidFill>
                <a:latin typeface="Mukta Bold"/>
                <a:ea typeface="Mukta Bold"/>
                <a:cs typeface="Mukta Bold"/>
                <a:sym typeface="Mukta Bold"/>
              </a:rPr>
              <a:t>Web2 Friendly</a:t>
            </a:r>
          </a:p>
        </p:txBody>
      </p:sp>
      <p:grpSp>
        <p:nvGrpSpPr>
          <p:cNvPr id="18" name="Group 18"/>
          <p:cNvGrpSpPr/>
          <p:nvPr/>
        </p:nvGrpSpPr>
        <p:grpSpPr>
          <a:xfrm>
            <a:off x="957709" y="3316486"/>
            <a:ext cx="16372582" cy="777628"/>
            <a:chOff x="0" y="0"/>
            <a:chExt cx="21830110" cy="1036837"/>
          </a:xfrm>
        </p:grpSpPr>
        <p:sp>
          <p:nvSpPr>
            <p:cNvPr id="19" name="Freeform 19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20" name="TextBox 20"/>
          <p:cNvSpPr txBox="1"/>
          <p:nvPr/>
        </p:nvSpPr>
        <p:spPr>
          <a:xfrm>
            <a:off x="1228874" y="3421856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Traditional Banks</a:t>
            </a:r>
          </a:p>
        </p:txBody>
      </p:sp>
      <p:sp>
        <p:nvSpPr>
          <p:cNvPr id="21" name="TextBox 21"/>
          <p:cNvSpPr txBox="1"/>
          <p:nvPr/>
        </p:nvSpPr>
        <p:spPr>
          <a:xfrm>
            <a:off x="4508152" y="3421856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4-8%</a:t>
            </a:r>
          </a:p>
        </p:txBody>
      </p:sp>
      <p:sp>
        <p:nvSpPr>
          <p:cNvPr id="22" name="TextBox 22"/>
          <p:cNvSpPr txBox="1"/>
          <p:nvPr/>
        </p:nvSpPr>
        <p:spPr>
          <a:xfrm>
            <a:off x="6963966" y="3421856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23" name="TextBox 23"/>
          <p:cNvSpPr txBox="1"/>
          <p:nvPr/>
        </p:nvSpPr>
        <p:spPr>
          <a:xfrm>
            <a:off x="9419779" y="3421856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24" name="TextBox 24"/>
          <p:cNvSpPr txBox="1"/>
          <p:nvPr/>
        </p:nvSpPr>
        <p:spPr>
          <a:xfrm>
            <a:off x="11384459" y="3421856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25" name="TextBox 25"/>
          <p:cNvSpPr txBox="1"/>
          <p:nvPr/>
        </p:nvSpPr>
        <p:spPr>
          <a:xfrm>
            <a:off x="13349139" y="3421856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Centralized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5313819" y="3421856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4CAF50"/>
                </a:solidFill>
                <a:latin typeface="Mukta Light"/>
                <a:ea typeface="Mukta Light"/>
                <a:cs typeface="Mukta Light"/>
                <a:sym typeface="Mukta Light"/>
              </a:rPr>
              <a:t>High</a:t>
            </a:r>
          </a:p>
        </p:txBody>
      </p:sp>
      <p:grpSp>
        <p:nvGrpSpPr>
          <p:cNvPr id="27" name="Group 27"/>
          <p:cNvGrpSpPr/>
          <p:nvPr/>
        </p:nvGrpSpPr>
        <p:grpSpPr>
          <a:xfrm>
            <a:off x="957709" y="4094112"/>
            <a:ext cx="16372582" cy="777627"/>
            <a:chOff x="0" y="0"/>
            <a:chExt cx="21830110" cy="1036837"/>
          </a:xfrm>
        </p:grpSpPr>
        <p:sp>
          <p:nvSpPr>
            <p:cNvPr id="28" name="Freeform 28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id="29" name="TextBox 29"/>
          <p:cNvSpPr txBox="1"/>
          <p:nvPr/>
        </p:nvSpPr>
        <p:spPr>
          <a:xfrm>
            <a:off x="1228874" y="4199484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ZebPay</a:t>
            </a:r>
          </a:p>
        </p:txBody>
      </p:sp>
      <p:sp>
        <p:nvSpPr>
          <p:cNvPr id="30" name="TextBox 30"/>
          <p:cNvSpPr txBox="1"/>
          <p:nvPr/>
        </p:nvSpPr>
        <p:spPr>
          <a:xfrm>
            <a:off x="4508152" y="4199484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8.5%</a:t>
            </a:r>
          </a:p>
        </p:txBody>
      </p:sp>
      <p:sp>
        <p:nvSpPr>
          <p:cNvPr id="31" name="TextBox 31"/>
          <p:cNvSpPr txBox="1"/>
          <p:nvPr/>
        </p:nvSpPr>
        <p:spPr>
          <a:xfrm>
            <a:off x="6963966" y="4199484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32" name="TextBox 32"/>
          <p:cNvSpPr txBox="1"/>
          <p:nvPr/>
        </p:nvSpPr>
        <p:spPr>
          <a:xfrm>
            <a:off x="9419779" y="419948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33" name="TextBox 33"/>
          <p:cNvSpPr txBox="1"/>
          <p:nvPr/>
        </p:nvSpPr>
        <p:spPr>
          <a:xfrm>
            <a:off x="11384459" y="419948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Limited</a:t>
            </a:r>
          </a:p>
        </p:txBody>
      </p:sp>
      <p:sp>
        <p:nvSpPr>
          <p:cNvPr id="34" name="TextBox 34"/>
          <p:cNvSpPr txBox="1"/>
          <p:nvPr/>
        </p:nvSpPr>
        <p:spPr>
          <a:xfrm>
            <a:off x="13349139" y="419948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Centralized</a:t>
            </a:r>
          </a:p>
        </p:txBody>
      </p:sp>
      <p:sp>
        <p:nvSpPr>
          <p:cNvPr id="35" name="TextBox 35"/>
          <p:cNvSpPr txBox="1"/>
          <p:nvPr/>
        </p:nvSpPr>
        <p:spPr>
          <a:xfrm>
            <a:off x="15313819" y="4199484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9800"/>
                </a:solidFill>
                <a:latin typeface="Mukta Light"/>
                <a:ea typeface="Mukta Light"/>
                <a:cs typeface="Mukta Light"/>
                <a:sym typeface="Mukta Light"/>
              </a:rPr>
              <a:t>Medium</a:t>
            </a:r>
          </a:p>
        </p:txBody>
      </p:sp>
      <p:grpSp>
        <p:nvGrpSpPr>
          <p:cNvPr id="36" name="Group 36"/>
          <p:cNvGrpSpPr/>
          <p:nvPr/>
        </p:nvGrpSpPr>
        <p:grpSpPr>
          <a:xfrm>
            <a:off x="957709" y="4871740"/>
            <a:ext cx="16372582" cy="777628"/>
            <a:chOff x="0" y="0"/>
            <a:chExt cx="21830110" cy="1036837"/>
          </a:xfrm>
        </p:grpSpPr>
        <p:sp>
          <p:nvSpPr>
            <p:cNvPr id="37" name="Freeform 37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38" name="TextBox 38"/>
          <p:cNvSpPr txBox="1"/>
          <p:nvPr/>
        </p:nvSpPr>
        <p:spPr>
          <a:xfrm>
            <a:off x="1228874" y="4977110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Nexo</a:t>
            </a:r>
          </a:p>
        </p:txBody>
      </p:sp>
      <p:sp>
        <p:nvSpPr>
          <p:cNvPr id="39" name="TextBox 39"/>
          <p:cNvSpPr txBox="1"/>
          <p:nvPr/>
        </p:nvSpPr>
        <p:spPr>
          <a:xfrm>
            <a:off x="4508152" y="4977110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15%</a:t>
            </a:r>
          </a:p>
        </p:txBody>
      </p:sp>
      <p:sp>
        <p:nvSpPr>
          <p:cNvPr id="40" name="TextBox 40"/>
          <p:cNvSpPr txBox="1"/>
          <p:nvPr/>
        </p:nvSpPr>
        <p:spPr>
          <a:xfrm>
            <a:off x="6963966" y="4977110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41" name="TextBox 41"/>
          <p:cNvSpPr txBox="1"/>
          <p:nvPr/>
        </p:nvSpPr>
        <p:spPr>
          <a:xfrm>
            <a:off x="9419779" y="4977110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42" name="TextBox 42"/>
          <p:cNvSpPr txBox="1"/>
          <p:nvPr/>
        </p:nvSpPr>
        <p:spPr>
          <a:xfrm>
            <a:off x="11384459" y="4977110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Medium</a:t>
            </a:r>
          </a:p>
        </p:txBody>
      </p:sp>
      <p:sp>
        <p:nvSpPr>
          <p:cNvPr id="43" name="TextBox 43"/>
          <p:cNvSpPr txBox="1"/>
          <p:nvPr/>
        </p:nvSpPr>
        <p:spPr>
          <a:xfrm>
            <a:off x="13349139" y="4977110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Centralized</a:t>
            </a:r>
          </a:p>
        </p:txBody>
      </p:sp>
      <p:sp>
        <p:nvSpPr>
          <p:cNvPr id="44" name="TextBox 44"/>
          <p:cNvSpPr txBox="1"/>
          <p:nvPr/>
        </p:nvSpPr>
        <p:spPr>
          <a:xfrm>
            <a:off x="15313819" y="4977110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9800"/>
                </a:solidFill>
                <a:latin typeface="Mukta Light"/>
                <a:ea typeface="Mukta Light"/>
                <a:cs typeface="Mukta Light"/>
                <a:sym typeface="Mukta Light"/>
              </a:rPr>
              <a:t>Medium</a:t>
            </a:r>
          </a:p>
        </p:txBody>
      </p:sp>
      <p:grpSp>
        <p:nvGrpSpPr>
          <p:cNvPr id="45" name="Group 45"/>
          <p:cNvGrpSpPr/>
          <p:nvPr/>
        </p:nvGrpSpPr>
        <p:grpSpPr>
          <a:xfrm>
            <a:off x="957709" y="5649366"/>
            <a:ext cx="16372582" cy="777628"/>
            <a:chOff x="0" y="0"/>
            <a:chExt cx="21830110" cy="1036837"/>
          </a:xfrm>
        </p:grpSpPr>
        <p:sp>
          <p:nvSpPr>
            <p:cNvPr id="46" name="Freeform 46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FFFFFF">
                <a:alpha val="0"/>
              </a:srgbClr>
            </a:solidFill>
          </p:spPr>
        </p:sp>
      </p:grpSp>
      <p:sp>
        <p:nvSpPr>
          <p:cNvPr id="47" name="TextBox 47"/>
          <p:cNvSpPr txBox="1"/>
          <p:nvPr/>
        </p:nvSpPr>
        <p:spPr>
          <a:xfrm>
            <a:off x="1228874" y="5754737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PoolTogether</a:t>
            </a:r>
          </a:p>
        </p:txBody>
      </p:sp>
      <p:sp>
        <p:nvSpPr>
          <p:cNvPr id="48" name="TextBox 48"/>
          <p:cNvSpPr txBox="1"/>
          <p:nvPr/>
        </p:nvSpPr>
        <p:spPr>
          <a:xfrm>
            <a:off x="4508152" y="5754737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Variable</a:t>
            </a:r>
          </a:p>
        </p:txBody>
      </p:sp>
      <p:sp>
        <p:nvSpPr>
          <p:cNvPr id="49" name="TextBox 49"/>
          <p:cNvSpPr txBox="1"/>
          <p:nvPr/>
        </p:nvSpPr>
        <p:spPr>
          <a:xfrm>
            <a:off x="6963966" y="5754737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50" name="TextBox 50"/>
          <p:cNvSpPr txBox="1"/>
          <p:nvPr/>
        </p:nvSpPr>
        <p:spPr>
          <a:xfrm>
            <a:off x="9419779" y="5754737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Yes</a:t>
            </a:r>
          </a:p>
        </p:txBody>
      </p:sp>
      <p:sp>
        <p:nvSpPr>
          <p:cNvPr id="51" name="TextBox 51"/>
          <p:cNvSpPr txBox="1"/>
          <p:nvPr/>
        </p:nvSpPr>
        <p:spPr>
          <a:xfrm>
            <a:off x="11384459" y="5754737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No</a:t>
            </a:r>
          </a:p>
        </p:txBody>
      </p:sp>
      <p:sp>
        <p:nvSpPr>
          <p:cNvPr id="52" name="TextBox 52"/>
          <p:cNvSpPr txBox="1"/>
          <p:nvPr/>
        </p:nvSpPr>
        <p:spPr>
          <a:xfrm>
            <a:off x="13349139" y="5754737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DAD8E9"/>
                </a:solidFill>
                <a:latin typeface="Mukta Light"/>
                <a:ea typeface="Mukta Light"/>
                <a:cs typeface="Mukta Light"/>
                <a:sym typeface="Mukta Light"/>
              </a:rPr>
              <a:t>Ethereum</a:t>
            </a:r>
          </a:p>
        </p:txBody>
      </p:sp>
      <p:sp>
        <p:nvSpPr>
          <p:cNvPr id="53" name="TextBox 53"/>
          <p:cNvSpPr txBox="1"/>
          <p:nvPr/>
        </p:nvSpPr>
        <p:spPr>
          <a:xfrm>
            <a:off x="15313819" y="5754737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44336"/>
                </a:solidFill>
                <a:latin typeface="Mukta Light"/>
                <a:ea typeface="Mukta Light"/>
                <a:cs typeface="Mukta Light"/>
                <a:sym typeface="Mukta Light"/>
              </a:rPr>
              <a:t>Low</a:t>
            </a:r>
          </a:p>
        </p:txBody>
      </p:sp>
      <p:grpSp>
        <p:nvGrpSpPr>
          <p:cNvPr id="54" name="Group 54"/>
          <p:cNvGrpSpPr/>
          <p:nvPr/>
        </p:nvGrpSpPr>
        <p:grpSpPr>
          <a:xfrm>
            <a:off x="957709" y="6426994"/>
            <a:ext cx="16372582" cy="777628"/>
            <a:chOff x="0" y="0"/>
            <a:chExt cx="21830110" cy="1036837"/>
          </a:xfrm>
        </p:grpSpPr>
        <p:sp>
          <p:nvSpPr>
            <p:cNvPr id="55" name="Freeform 55"/>
            <p:cNvSpPr/>
            <p:nvPr/>
          </p:nvSpPr>
          <p:spPr>
            <a:xfrm>
              <a:off x="0" y="0"/>
              <a:ext cx="21830157" cy="1036828"/>
            </a:xfrm>
            <a:custGeom>
              <a:avLst/>
              <a:gdLst/>
              <a:ahLst/>
              <a:cxnLst/>
              <a:rect l="l" t="t" r="r" b="b"/>
              <a:pathLst>
                <a:path w="21830157" h="1036828">
                  <a:moveTo>
                    <a:pt x="0" y="0"/>
                  </a:moveTo>
                  <a:lnTo>
                    <a:pt x="21830157" y="0"/>
                  </a:lnTo>
                  <a:lnTo>
                    <a:pt x="21830157" y="1036828"/>
                  </a:lnTo>
                  <a:lnTo>
                    <a:pt x="0" y="1036828"/>
                  </a:lnTo>
                  <a:close/>
                </a:path>
              </a:pathLst>
            </a:custGeom>
            <a:solidFill>
              <a:srgbClr val="000000">
                <a:alpha val="0"/>
              </a:srgbClr>
            </a:solidFill>
          </p:spPr>
        </p:sp>
      </p:grpSp>
      <p:sp>
        <p:nvSpPr>
          <p:cNvPr id="56" name="TextBox 56"/>
          <p:cNvSpPr txBox="1"/>
          <p:nvPr/>
        </p:nvSpPr>
        <p:spPr>
          <a:xfrm>
            <a:off x="1228874" y="6532364"/>
            <a:ext cx="2728020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AptoSaver</a:t>
            </a:r>
          </a:p>
        </p:txBody>
      </p:sp>
      <p:sp>
        <p:nvSpPr>
          <p:cNvPr id="57" name="TextBox 57"/>
          <p:cNvSpPr txBox="1"/>
          <p:nvPr/>
        </p:nvSpPr>
        <p:spPr>
          <a:xfrm>
            <a:off x="4508152" y="6532364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10%+</a:t>
            </a:r>
          </a:p>
        </p:txBody>
      </p:sp>
      <p:sp>
        <p:nvSpPr>
          <p:cNvPr id="58" name="TextBox 58"/>
          <p:cNvSpPr txBox="1"/>
          <p:nvPr/>
        </p:nvSpPr>
        <p:spPr>
          <a:xfrm>
            <a:off x="6963966" y="6532364"/>
            <a:ext cx="1904554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No</a:t>
            </a:r>
          </a:p>
        </p:txBody>
      </p:sp>
      <p:sp>
        <p:nvSpPr>
          <p:cNvPr id="59" name="TextBox 59"/>
          <p:cNvSpPr txBox="1"/>
          <p:nvPr/>
        </p:nvSpPr>
        <p:spPr>
          <a:xfrm>
            <a:off x="9419779" y="653236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Yes</a:t>
            </a:r>
          </a:p>
        </p:txBody>
      </p:sp>
      <p:sp>
        <p:nvSpPr>
          <p:cNvPr id="60" name="TextBox 60"/>
          <p:cNvSpPr txBox="1"/>
          <p:nvPr/>
        </p:nvSpPr>
        <p:spPr>
          <a:xfrm>
            <a:off x="11384459" y="653236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Yes</a:t>
            </a:r>
          </a:p>
        </p:txBody>
      </p:sp>
      <p:sp>
        <p:nvSpPr>
          <p:cNvPr id="61" name="TextBox 61"/>
          <p:cNvSpPr txBox="1"/>
          <p:nvPr/>
        </p:nvSpPr>
        <p:spPr>
          <a:xfrm>
            <a:off x="13349139" y="6532364"/>
            <a:ext cx="1413421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Aptos</a:t>
            </a:r>
          </a:p>
        </p:txBody>
      </p:sp>
      <p:sp>
        <p:nvSpPr>
          <p:cNvPr id="62" name="TextBox 62"/>
          <p:cNvSpPr txBox="1"/>
          <p:nvPr/>
        </p:nvSpPr>
        <p:spPr>
          <a:xfrm>
            <a:off x="15313819" y="6532364"/>
            <a:ext cx="1745605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 b="1">
                <a:solidFill>
                  <a:srgbClr val="A95B95"/>
                </a:solidFill>
                <a:latin typeface="Mukta Bold"/>
                <a:ea typeface="Mukta Bold"/>
                <a:cs typeface="Mukta Bold"/>
                <a:sym typeface="Mukta Bold"/>
              </a:rPr>
              <a:t>High</a:t>
            </a:r>
          </a:p>
        </p:txBody>
      </p:sp>
      <p:grpSp>
        <p:nvGrpSpPr>
          <p:cNvPr id="63" name="Group 63"/>
          <p:cNvGrpSpPr/>
          <p:nvPr/>
        </p:nvGrpSpPr>
        <p:grpSpPr>
          <a:xfrm>
            <a:off x="943421" y="7514184"/>
            <a:ext cx="16401157" cy="1542604"/>
            <a:chOff x="0" y="0"/>
            <a:chExt cx="21868210" cy="2056805"/>
          </a:xfrm>
        </p:grpSpPr>
        <p:sp>
          <p:nvSpPr>
            <p:cNvPr id="64" name="Freeform 64"/>
            <p:cNvSpPr/>
            <p:nvPr/>
          </p:nvSpPr>
          <p:spPr>
            <a:xfrm>
              <a:off x="6350" y="6350"/>
              <a:ext cx="21855430" cy="2044192"/>
            </a:xfrm>
            <a:custGeom>
              <a:avLst/>
              <a:gdLst/>
              <a:ahLst/>
              <a:cxnLst/>
              <a:rect l="l" t="t" r="r" b="b"/>
              <a:pathLst>
                <a:path w="21855430" h="2044192">
                  <a:moveTo>
                    <a:pt x="0" y="151765"/>
                  </a:moveTo>
                  <a:cubicBezTo>
                    <a:pt x="0" y="67945"/>
                    <a:pt x="68326" y="0"/>
                    <a:pt x="152527" y="0"/>
                  </a:cubicBezTo>
                  <a:lnTo>
                    <a:pt x="21702903" y="0"/>
                  </a:lnTo>
                  <a:cubicBezTo>
                    <a:pt x="21787231" y="0"/>
                    <a:pt x="21855430" y="67945"/>
                    <a:pt x="21855430" y="151765"/>
                  </a:cubicBezTo>
                  <a:lnTo>
                    <a:pt x="21855430" y="1892427"/>
                  </a:lnTo>
                  <a:cubicBezTo>
                    <a:pt x="21855430" y="1976247"/>
                    <a:pt x="21787104" y="2044192"/>
                    <a:pt x="21702903" y="2044192"/>
                  </a:cubicBezTo>
                  <a:lnTo>
                    <a:pt x="152527" y="2044192"/>
                  </a:lnTo>
                  <a:cubicBezTo>
                    <a:pt x="68326" y="2044065"/>
                    <a:pt x="0" y="1976120"/>
                    <a:pt x="0" y="1892427"/>
                  </a:cubicBezTo>
                  <a:close/>
                </a:path>
              </a:pathLst>
            </a:custGeom>
            <a:solidFill>
              <a:srgbClr val="A95B95"/>
            </a:solidFill>
          </p:spPr>
        </p:sp>
        <p:sp>
          <p:nvSpPr>
            <p:cNvPr id="65" name="Freeform 65"/>
            <p:cNvSpPr/>
            <p:nvPr/>
          </p:nvSpPr>
          <p:spPr>
            <a:xfrm>
              <a:off x="0" y="0"/>
              <a:ext cx="21868130" cy="2056892"/>
            </a:xfrm>
            <a:custGeom>
              <a:avLst/>
              <a:gdLst/>
              <a:ahLst/>
              <a:cxnLst/>
              <a:rect l="l" t="t" r="r" b="b"/>
              <a:pathLst>
                <a:path w="21868130" h="2056892">
                  <a:moveTo>
                    <a:pt x="0" y="158115"/>
                  </a:moveTo>
                  <a:cubicBezTo>
                    <a:pt x="0" y="70739"/>
                    <a:pt x="71247" y="0"/>
                    <a:pt x="158877" y="0"/>
                  </a:cubicBezTo>
                  <a:lnTo>
                    <a:pt x="21709253" y="0"/>
                  </a:lnTo>
                  <a:lnTo>
                    <a:pt x="21709253" y="6350"/>
                  </a:lnTo>
                  <a:lnTo>
                    <a:pt x="21709253" y="0"/>
                  </a:lnTo>
                  <a:cubicBezTo>
                    <a:pt x="21797011" y="0"/>
                    <a:pt x="21868130" y="70739"/>
                    <a:pt x="21868130" y="158115"/>
                  </a:cubicBezTo>
                  <a:lnTo>
                    <a:pt x="21861780" y="158115"/>
                  </a:lnTo>
                  <a:lnTo>
                    <a:pt x="21868130" y="158115"/>
                  </a:lnTo>
                  <a:lnTo>
                    <a:pt x="21868130" y="1898777"/>
                  </a:lnTo>
                  <a:lnTo>
                    <a:pt x="21861780" y="1898777"/>
                  </a:lnTo>
                  <a:lnTo>
                    <a:pt x="21868130" y="1898777"/>
                  </a:lnTo>
                  <a:cubicBezTo>
                    <a:pt x="21868130" y="1986153"/>
                    <a:pt x="21796883" y="2056892"/>
                    <a:pt x="21709253" y="2056892"/>
                  </a:cubicBezTo>
                  <a:lnTo>
                    <a:pt x="21709253" y="2050542"/>
                  </a:lnTo>
                  <a:lnTo>
                    <a:pt x="21709253" y="2056892"/>
                  </a:lnTo>
                  <a:lnTo>
                    <a:pt x="158877" y="2056892"/>
                  </a:lnTo>
                  <a:lnTo>
                    <a:pt x="158877" y="2050542"/>
                  </a:lnTo>
                  <a:lnTo>
                    <a:pt x="158877" y="2056892"/>
                  </a:lnTo>
                  <a:cubicBezTo>
                    <a:pt x="71247" y="2056765"/>
                    <a:pt x="0" y="1986026"/>
                    <a:pt x="0" y="1898777"/>
                  </a:cubicBezTo>
                  <a:lnTo>
                    <a:pt x="0" y="158115"/>
                  </a:lnTo>
                  <a:lnTo>
                    <a:pt x="6350" y="158115"/>
                  </a:lnTo>
                  <a:lnTo>
                    <a:pt x="0" y="158115"/>
                  </a:lnTo>
                  <a:moveTo>
                    <a:pt x="12700" y="158115"/>
                  </a:moveTo>
                  <a:lnTo>
                    <a:pt x="12700" y="1898777"/>
                  </a:lnTo>
                  <a:lnTo>
                    <a:pt x="6350" y="1898777"/>
                  </a:lnTo>
                  <a:lnTo>
                    <a:pt x="12700" y="1898777"/>
                  </a:lnTo>
                  <a:cubicBezTo>
                    <a:pt x="12700" y="1979041"/>
                    <a:pt x="78105" y="2044192"/>
                    <a:pt x="158877" y="2044192"/>
                  </a:cubicBezTo>
                  <a:lnTo>
                    <a:pt x="21709253" y="2044192"/>
                  </a:lnTo>
                  <a:cubicBezTo>
                    <a:pt x="21790025" y="2044192"/>
                    <a:pt x="21855430" y="1979041"/>
                    <a:pt x="21855430" y="1898777"/>
                  </a:cubicBezTo>
                  <a:lnTo>
                    <a:pt x="21855430" y="158115"/>
                  </a:lnTo>
                  <a:cubicBezTo>
                    <a:pt x="21855430" y="77851"/>
                    <a:pt x="21790025" y="12700"/>
                    <a:pt x="21709253" y="12700"/>
                  </a:cubicBezTo>
                  <a:lnTo>
                    <a:pt x="158877" y="12700"/>
                  </a:lnTo>
                  <a:lnTo>
                    <a:pt x="158877" y="6350"/>
                  </a:lnTo>
                  <a:lnTo>
                    <a:pt x="158877" y="12700"/>
                  </a:lnTo>
                  <a:cubicBezTo>
                    <a:pt x="78105" y="12700"/>
                    <a:pt x="12700" y="77851"/>
                    <a:pt x="12700" y="158115"/>
                  </a:cubicBezTo>
                  <a:close/>
                </a:path>
              </a:pathLst>
            </a:custGeom>
            <a:solidFill>
              <a:srgbClr val="C274AE"/>
            </a:solidFill>
          </p:spPr>
        </p:sp>
      </p:grpSp>
      <p:sp>
        <p:nvSpPr>
          <p:cNvPr id="66" name="TextBox 66"/>
          <p:cNvSpPr txBox="1"/>
          <p:nvPr/>
        </p:nvSpPr>
        <p:spPr>
          <a:xfrm>
            <a:off x="1228576" y="7780287"/>
            <a:ext cx="3010495" cy="39528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937"/>
              </a:lnSpc>
            </a:pPr>
            <a:r>
              <a:rPr lang="en-US" sz="2312" b="1">
                <a:solidFill>
                  <a:srgbClr val="FFFFFF"/>
                </a:solidFill>
                <a:latin typeface="Prompt Medium"/>
                <a:ea typeface="Prompt Medium"/>
                <a:cs typeface="Prompt Medium"/>
                <a:sym typeface="Prompt Medium"/>
              </a:rPr>
              <a:t>Unique Position</a:t>
            </a:r>
          </a:p>
        </p:txBody>
      </p:sp>
      <p:sp>
        <p:nvSpPr>
          <p:cNvPr id="67" name="TextBox 67"/>
          <p:cNvSpPr txBox="1"/>
          <p:nvPr/>
        </p:nvSpPr>
        <p:spPr>
          <a:xfrm>
            <a:off x="1228576" y="8271421"/>
            <a:ext cx="15830847" cy="50021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374"/>
              </a:lnSpc>
            </a:pPr>
            <a:r>
              <a:rPr lang="en-US" sz="2125">
                <a:solidFill>
                  <a:srgbClr val="FFFFFF"/>
                </a:solidFill>
                <a:latin typeface="Mukta Light"/>
                <a:ea typeface="Mukta Light"/>
                <a:cs typeface="Mukta Light"/>
                <a:sym typeface="Mukta Light"/>
              </a:rPr>
              <a:t>Only platform combining fixed deposit familiarity with DeFi yields, complete liquidity, and emerging market access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</TotalTime>
  <Words>262</Words>
  <Application>Microsoft Office PowerPoint</Application>
  <PresentationFormat>Custom</PresentationFormat>
  <Paragraphs>84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Prompt Light</vt:lpstr>
      <vt:lpstr>Mukta Light</vt:lpstr>
      <vt:lpstr>Mukta Bold</vt:lpstr>
      <vt:lpstr>Prompt Medium</vt:lpstr>
      <vt:lpstr>Arial</vt:lpstr>
      <vt:lpstr>Calibri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AptoSaver</dc:title>
  <cp:lastModifiedBy>Lokeshwaran Boopathy</cp:lastModifiedBy>
  <cp:revision>3</cp:revision>
  <dcterms:created xsi:type="dcterms:W3CDTF">2006-08-16T00:00:00Z</dcterms:created>
  <dcterms:modified xsi:type="dcterms:W3CDTF">2025-09-25T02:19:39Z</dcterms:modified>
  <dc:identifier>DAGz6nRD8SA</dc:identifier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a4de43ec-192a-49eb-8e54-baeb8c71bbbe_Enabled">
    <vt:lpwstr>true</vt:lpwstr>
  </property>
  <property fmtid="{D5CDD505-2E9C-101B-9397-08002B2CF9AE}" pid="3" name="MSIP_Label_a4de43ec-192a-49eb-8e54-baeb8c71bbbe_SetDate">
    <vt:lpwstr>2025-09-25T02:15:24Z</vt:lpwstr>
  </property>
  <property fmtid="{D5CDD505-2E9C-101B-9397-08002B2CF9AE}" pid="4" name="MSIP_Label_a4de43ec-192a-49eb-8e54-baeb8c71bbbe_Method">
    <vt:lpwstr>Standard</vt:lpwstr>
  </property>
  <property fmtid="{D5CDD505-2E9C-101B-9397-08002B2CF9AE}" pid="5" name="MSIP_Label_a4de43ec-192a-49eb-8e54-baeb8c71bbbe_Name">
    <vt:lpwstr>Confidential – Oracle Internal</vt:lpwstr>
  </property>
  <property fmtid="{D5CDD505-2E9C-101B-9397-08002B2CF9AE}" pid="6" name="MSIP_Label_a4de43ec-192a-49eb-8e54-baeb8c71bbbe_SiteId">
    <vt:lpwstr>4e2c6054-71cb-48f1-bd6c-3a9705aca71b</vt:lpwstr>
  </property>
  <property fmtid="{D5CDD505-2E9C-101B-9397-08002B2CF9AE}" pid="7" name="MSIP_Label_a4de43ec-192a-49eb-8e54-baeb8c71bbbe_ActionId">
    <vt:lpwstr>a5816283-5865-4b25-86f1-39c8f1ba1b0c</vt:lpwstr>
  </property>
  <property fmtid="{D5CDD505-2E9C-101B-9397-08002B2CF9AE}" pid="8" name="MSIP_Label_a4de43ec-192a-49eb-8e54-baeb8c71bbbe_ContentBits">
    <vt:lpwstr>2</vt:lpwstr>
  </property>
  <property fmtid="{D5CDD505-2E9C-101B-9397-08002B2CF9AE}" pid="9" name="ClassificationContentMarkingFooterLocations">
    <vt:lpwstr>Office Theme:8</vt:lpwstr>
  </property>
  <property fmtid="{D5CDD505-2E9C-101B-9397-08002B2CF9AE}" pid="10" name="ClassificationContentMarkingFooterText">
    <vt:lpwstr>Confidential – Oracle Internal</vt:lpwstr>
  </property>
</Properties>
</file>

<file path=docProps/thumbnail.jpeg>
</file>